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59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797675" cy="9928225"/>
  <p:defaultTextStyle>
    <a:defPPr>
      <a:defRPr lang="en-US"/>
    </a:defPPr>
    <a:lvl1pPr algn="l" rtl="0" fontAlgn="base">
      <a:lnSpc>
        <a:spcPct val="90000"/>
      </a:lnSpc>
      <a:spcBef>
        <a:spcPct val="10000"/>
      </a:spcBef>
      <a:spcAft>
        <a:spcPct val="10000"/>
      </a:spcAft>
      <a:buClr>
        <a:srgbClr val="B2B3B5"/>
      </a:buClr>
      <a:buChar char="•"/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10000"/>
      </a:spcBef>
      <a:spcAft>
        <a:spcPct val="10000"/>
      </a:spcAft>
      <a:buClr>
        <a:srgbClr val="B2B3B5"/>
      </a:buClr>
      <a:buChar char="•"/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10000"/>
      </a:spcBef>
      <a:spcAft>
        <a:spcPct val="10000"/>
      </a:spcAft>
      <a:buClr>
        <a:srgbClr val="B2B3B5"/>
      </a:buClr>
      <a:buChar char="•"/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10000"/>
      </a:spcBef>
      <a:spcAft>
        <a:spcPct val="10000"/>
      </a:spcAft>
      <a:buClr>
        <a:srgbClr val="B2B3B5"/>
      </a:buClr>
      <a:buChar char="•"/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10000"/>
      </a:spcBef>
      <a:spcAft>
        <a:spcPct val="10000"/>
      </a:spcAft>
      <a:buClr>
        <a:srgbClr val="B2B3B5"/>
      </a:buClr>
      <a:buChar char="•"/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30">
          <p15:clr>
            <a:srgbClr val="A4A3A4"/>
          </p15:clr>
        </p15:guide>
        <p15:guide id="2" orient="horz" pos="153">
          <p15:clr>
            <a:srgbClr val="A4A3A4"/>
          </p15:clr>
        </p15:guide>
        <p15:guide id="3" orient="horz" pos="6108">
          <p15:clr>
            <a:srgbClr val="A4A3A4"/>
          </p15:clr>
        </p15:guide>
        <p15:guide id="4" pos="228">
          <p15:clr>
            <a:srgbClr val="A4A3A4"/>
          </p15:clr>
        </p15:guide>
        <p15:guide id="5" pos="40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D2"/>
    <a:srgbClr val="C0C0C0"/>
    <a:srgbClr val="343434"/>
    <a:srgbClr val="BACDE8"/>
    <a:srgbClr val="3399FF"/>
    <a:srgbClr val="0A72B5"/>
    <a:srgbClr val="A8BCBC"/>
    <a:srgbClr val="B3CAEB"/>
    <a:srgbClr val="3F7AC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13D81-E95D-429B-AF1A-ADBF7633C7A0}" v="30" dt="2020-02-10T13:01:55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5" autoAdjust="0"/>
    <p:restoredTop sz="69110" autoAdjust="0"/>
  </p:normalViewPr>
  <p:slideViewPr>
    <p:cSldViewPr snapToGrid="0">
      <p:cViewPr varScale="1">
        <p:scale>
          <a:sx n="79" d="100"/>
          <a:sy n="79" d="100"/>
        </p:scale>
        <p:origin x="9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13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24" y="-84"/>
      </p:cViewPr>
      <p:guideLst>
        <p:guide orient="horz" pos="2030"/>
        <p:guide orient="horz" pos="153"/>
        <p:guide orient="horz" pos="6108"/>
        <p:guide pos="228"/>
        <p:guide pos="40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es Schaltegger" userId="931559286a0bf01a" providerId="OrgId" clId="{64313D81-E95D-429B-AF1A-ADBF7633C7A0}"/>
    <pc:docChg chg="undo redo modSld">
      <pc:chgData name="Yves Schaltegger" userId="931559286a0bf01a" providerId="OrgId" clId="{64313D81-E95D-429B-AF1A-ADBF7633C7A0}" dt="2020-02-10T13:09:41.657" v="699" actId="13926"/>
      <pc:docMkLst>
        <pc:docMk/>
      </pc:docMkLst>
      <pc:sldChg chg="modSp">
        <pc:chgData name="Yves Schaltegger" userId="931559286a0bf01a" providerId="OrgId" clId="{64313D81-E95D-429B-AF1A-ADBF7633C7A0}" dt="2020-02-10T13:01:17.154" v="568" actId="790"/>
        <pc:sldMkLst>
          <pc:docMk/>
          <pc:sldMk cId="2293742210" sldId="256"/>
        </pc:sldMkLst>
        <pc:spChg chg="mod">
          <ac:chgData name="Yves Schaltegger" userId="931559286a0bf01a" providerId="OrgId" clId="{64313D81-E95D-429B-AF1A-ADBF7633C7A0}" dt="2020-01-30T22:41:02.643" v="6" actId="20577"/>
          <ac:spMkLst>
            <pc:docMk/>
            <pc:sldMk cId="2293742210" sldId="256"/>
            <ac:spMk id="2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3:01:17.154" v="568" actId="790"/>
          <ac:spMkLst>
            <pc:docMk/>
            <pc:sldMk cId="2293742210" sldId="256"/>
            <ac:spMk id="16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2:57:56.920" v="441"/>
          <ac:spMkLst>
            <pc:docMk/>
            <pc:sldMk cId="2293742210" sldId="256"/>
            <ac:spMk id="17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2:59:48.439" v="543" actId="790"/>
          <ac:spMkLst>
            <pc:docMk/>
            <pc:sldMk cId="2293742210" sldId="256"/>
            <ac:spMk id="20" creationId="{00000000-0000-0000-0000-000000000000}"/>
          </ac:spMkLst>
        </pc:spChg>
        <pc:spChg chg="mod">
          <ac:chgData name="Yves Schaltegger" userId="931559286a0bf01a" providerId="OrgId" clId="{64313D81-E95D-429B-AF1A-ADBF7633C7A0}" dt="2020-01-30T22:42:14.044" v="50" actId="20577"/>
          <ac:spMkLst>
            <pc:docMk/>
            <pc:sldMk cId="2293742210" sldId="256"/>
            <ac:spMk id="27" creationId="{00000000-0000-0000-0000-000000000000}"/>
          </ac:spMkLst>
        </pc:spChg>
        <pc:spChg chg="mod">
          <ac:chgData name="Yves Schaltegger" userId="931559286a0bf01a" providerId="OrgId" clId="{64313D81-E95D-429B-AF1A-ADBF7633C7A0}" dt="2020-01-30T22:41:17.752" v="29" actId="6549"/>
          <ac:spMkLst>
            <pc:docMk/>
            <pc:sldMk cId="2293742210" sldId="256"/>
            <ac:spMk id="29" creationId="{00000000-0000-0000-0000-000000000000}"/>
          </ac:spMkLst>
        </pc:spChg>
      </pc:sldChg>
      <pc:sldChg chg="modSp">
        <pc:chgData name="Yves Schaltegger" userId="931559286a0bf01a" providerId="OrgId" clId="{64313D81-E95D-429B-AF1A-ADBF7633C7A0}" dt="2020-02-10T13:09:41.657" v="699" actId="13926"/>
        <pc:sldMkLst>
          <pc:docMk/>
          <pc:sldMk cId="123413042" sldId="257"/>
        </pc:sldMkLst>
        <pc:spChg chg="mod">
          <ac:chgData name="Yves Schaltegger" userId="931559286a0bf01a" providerId="OrgId" clId="{64313D81-E95D-429B-AF1A-ADBF7633C7A0}" dt="2020-01-30T22:44:56.345" v="163" actId="20577"/>
          <ac:spMkLst>
            <pc:docMk/>
            <pc:sldMk cId="123413042" sldId="257"/>
            <ac:spMk id="2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3:07:12.289" v="660" actId="790"/>
          <ac:spMkLst>
            <pc:docMk/>
            <pc:sldMk cId="123413042" sldId="257"/>
            <ac:spMk id="23" creationId="{00000000-0000-0000-0000-000000000000}"/>
          </ac:spMkLst>
        </pc:spChg>
        <pc:spChg chg="mod">
          <ac:chgData name="Yves Schaltegger" userId="931559286a0bf01a" providerId="OrgId" clId="{64313D81-E95D-429B-AF1A-ADBF7633C7A0}" dt="2020-01-30T22:45:58.269" v="203" actId="20577"/>
          <ac:spMkLst>
            <pc:docMk/>
            <pc:sldMk cId="123413042" sldId="257"/>
            <ac:spMk id="29" creationId="{00000000-0000-0000-0000-000000000000}"/>
          </ac:spMkLst>
        </pc:spChg>
        <pc:spChg chg="mod">
          <ac:chgData name="Yves Schaltegger" userId="931559286a0bf01a" providerId="OrgId" clId="{64313D81-E95D-429B-AF1A-ADBF7633C7A0}" dt="2020-01-30T22:47:19.531" v="278" actId="1035"/>
          <ac:spMkLst>
            <pc:docMk/>
            <pc:sldMk cId="123413042" sldId="257"/>
            <ac:spMk id="30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3:08:06.356" v="684" actId="1038"/>
          <ac:spMkLst>
            <pc:docMk/>
            <pc:sldMk cId="123413042" sldId="257"/>
            <ac:spMk id="31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3:09:41.657" v="699" actId="13926"/>
          <ac:spMkLst>
            <pc:docMk/>
            <pc:sldMk cId="123413042" sldId="257"/>
            <ac:spMk id="32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3:07:03.222" v="659" actId="790"/>
          <ac:spMkLst>
            <pc:docMk/>
            <pc:sldMk cId="123413042" sldId="257"/>
            <ac:spMk id="35" creationId="{00000000-0000-0000-0000-000000000000}"/>
          </ac:spMkLst>
        </pc:spChg>
        <pc:spChg chg="mod">
          <ac:chgData name="Yves Schaltegger" userId="931559286a0bf01a" providerId="OrgId" clId="{64313D81-E95D-429B-AF1A-ADBF7633C7A0}" dt="2020-02-10T13:02:27.197" v="575" actId="790"/>
          <ac:spMkLst>
            <pc:docMk/>
            <pc:sldMk cId="123413042" sldId="257"/>
            <ac:spMk id="4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79402" y="47627"/>
            <a:ext cx="45307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29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50179" name="Line 7"/>
          <p:cNvSpPr>
            <a:spLocks noChangeShapeType="1"/>
          </p:cNvSpPr>
          <p:nvPr/>
        </p:nvSpPr>
        <p:spPr bwMode="auto">
          <a:xfrm>
            <a:off x="360365" y="9726613"/>
            <a:ext cx="60991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14" tIns="44107" rIns="88214" bIns="44107"/>
          <a:lstStyle/>
          <a:p>
            <a:endParaRPr lang="de-CH" dirty="0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161089" y="9705977"/>
            <a:ext cx="379412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429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/>
            </a:lvl1pPr>
          </a:lstStyle>
          <a:p>
            <a:pPr>
              <a:defRPr/>
            </a:pPr>
            <a:fld id="{8FB10343-72E1-45F2-A122-DED1025E53E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69876" y="9705977"/>
            <a:ext cx="57531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29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 dirty="0"/>
              <a:t>Copyright © 2004 Tesedi GmbH.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3877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8275" y="242888"/>
            <a:ext cx="3960813" cy="297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7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0989" y="246064"/>
            <a:ext cx="2513011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29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49240" y="3475040"/>
            <a:ext cx="6237287" cy="610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73053" y="9683753"/>
            <a:ext cx="5756275" cy="24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29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 dirty="0"/>
              <a:t>Copyright © 2004 Tesedi GmbH. All rights reserved.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53154" y="9694864"/>
            <a:ext cx="3778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429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/>
            </a:lvl1pPr>
          </a:lstStyle>
          <a:p>
            <a:pPr>
              <a:defRPr/>
            </a:pPr>
            <a:fld id="{A16AEB91-DF3D-435D-A7BE-5E7899F05F7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485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119063" indent="-1190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344488" indent="-11112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569913" indent="-1063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795338" indent="-1063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033463" indent="-1190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9"/>
          <p:cNvSpPr>
            <a:spLocks noChangeShapeType="1"/>
          </p:cNvSpPr>
          <p:nvPr/>
        </p:nvSpPr>
        <p:spPr bwMode="hidden">
          <a:xfrm>
            <a:off x="6265863" y="4816475"/>
            <a:ext cx="1792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4884738"/>
            <a:ext cx="9144000" cy="1973262"/>
          </a:xfrm>
          <a:prstGeom prst="rect">
            <a:avLst/>
          </a:prstGeom>
          <a:solidFill>
            <a:srgbClr val="0A72B5"/>
          </a:solidFill>
          <a:ln>
            <a:solidFill>
              <a:srgbClr val="0082D2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5138" y="6399213"/>
            <a:ext cx="601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Futura Bk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Futura Bk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Futura Bk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Futura Bk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Futura Bk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Char char="•"/>
              <a:defRPr sz="2000">
                <a:solidFill>
                  <a:schemeClr val="tx1"/>
                </a:solidFill>
                <a:latin typeface="Futura Bk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Char char="•"/>
              <a:defRPr sz="2000">
                <a:solidFill>
                  <a:schemeClr val="tx1"/>
                </a:solidFill>
                <a:latin typeface="Futura Bk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Char char="•"/>
              <a:defRPr sz="2000">
                <a:solidFill>
                  <a:schemeClr val="tx1"/>
                </a:solidFill>
                <a:latin typeface="Futura Bk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Char char="•"/>
              <a:defRPr sz="2000">
                <a:solidFill>
                  <a:schemeClr val="tx1"/>
                </a:solidFill>
                <a:latin typeface="Futura Bk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de-CH" sz="900" noProof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© 2016 Tesedi Holding GmbH</a:t>
            </a:r>
            <a:br>
              <a:rPr lang="de-CH" sz="900" noProof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de-CH" sz="900" noProof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information contained herein is subject to change without notice</a:t>
            </a:r>
            <a:r>
              <a:rPr lang="de-CH" sz="900" noProof="1">
                <a:solidFill>
                  <a:srgbClr val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3388" y="5191125"/>
            <a:ext cx="4570412" cy="666750"/>
          </a:xfrm>
        </p:spPr>
        <p:txBody>
          <a:bodyPr/>
          <a:lstStyle>
            <a:lvl1pPr marL="0" indent="0">
              <a:spcBef>
                <a:spcPct val="10000"/>
              </a:spcBef>
              <a:buFontTx/>
              <a:buNone/>
              <a:defRPr sz="2000" noProof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de-CH" noProof="1"/>
              <a:t>Formatvorlage des Untertitelmasters durch Klicken bearbeiten</a:t>
            </a:r>
          </a:p>
        </p:txBody>
      </p:sp>
      <p:sp>
        <p:nvSpPr>
          <p:cNvPr id="11" name="Rechteck 10"/>
          <p:cNvSpPr/>
          <p:nvPr userDrawn="1"/>
        </p:nvSpPr>
        <p:spPr bwMode="auto">
          <a:xfrm>
            <a:off x="5575177" y="5193434"/>
            <a:ext cx="3577701" cy="13937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pic>
        <p:nvPicPr>
          <p:cNvPr id="10" name="Grafik 9" descr="Tesedi_Logo_Final_CMY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759759" y="5379868"/>
            <a:ext cx="3114304" cy="1099166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6563" y="5857876"/>
            <a:ext cx="14636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de-CH" sz="2000" noProof="1" smtClean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>
              <a:defRPr/>
            </a:pPr>
            <a:r>
              <a:rPr lang="de-DE" dirty="0"/>
              <a:t>26/02/16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7257" y="1063624"/>
            <a:ext cx="4864817" cy="3603625"/>
          </a:xfrm>
        </p:spPr>
        <p:txBody>
          <a:bodyPr/>
          <a:lstStyle>
            <a:lvl1pPr>
              <a:defRPr sz="4000">
                <a:solidFill>
                  <a:srgbClr val="4D4D4D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4718045" y="709464"/>
            <a:ext cx="4425955" cy="4386411"/>
            <a:chOff x="4263488" y="-709427"/>
            <a:chExt cx="4513933" cy="4473603"/>
          </a:xfrm>
        </p:grpSpPr>
        <p:pic>
          <p:nvPicPr>
            <p:cNvPr id="16" name="Grafik 15" descr="ppt_start.png"/>
            <p:cNvPicPr>
              <a:picLocks noChangeAspect="1"/>
            </p:cNvPicPr>
            <p:nvPr/>
          </p:nvPicPr>
          <p:blipFill>
            <a:blip r:embed="rId3" cstate="print"/>
            <a:srcRect l="14563" t="-570" r="21315" b="15838"/>
            <a:stretch>
              <a:fillRect/>
            </a:stretch>
          </p:blipFill>
          <p:spPr>
            <a:xfrm>
              <a:off x="4263488" y="-709427"/>
              <a:ext cx="4513933" cy="4473603"/>
            </a:xfrm>
            <a:prstGeom prst="rect">
              <a:avLst/>
            </a:prstGeom>
          </p:spPr>
        </p:pic>
        <p:pic>
          <p:nvPicPr>
            <p:cNvPr id="17" name="Grafik 16" descr="HP_Blue_RGB_72_LG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0255" y="1426463"/>
              <a:ext cx="457200" cy="457200"/>
            </a:xfrm>
            <a:prstGeom prst="rect">
              <a:avLst/>
            </a:prstGeom>
          </p:spPr>
        </p:pic>
        <p:pic>
          <p:nvPicPr>
            <p:cNvPr id="18" name="Grafik 17" descr="hpe_pri_grn_pos_rgb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58165" y="1463040"/>
              <a:ext cx="987665" cy="4160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496842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de-CH" sz="4000" dirty="0">
                <a:solidFill>
                  <a:srgbClr val="0A72B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de-DE" dirty="0"/>
              <a:t>Titel durch Klicken hinzufügen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A64C8-356E-4AC6-A975-6BB0EC33FCB9}" type="datetime3">
              <a:rPr lang="de-CH" smtClean="0"/>
              <a:pPr>
                <a:defRPr/>
              </a:pPr>
              <a:t>10/02/20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2016 </a:t>
            </a:r>
            <a:r>
              <a:rPr lang="en-US" dirty="0" err="1"/>
              <a:t>Tesedi</a:t>
            </a:r>
            <a:r>
              <a:rPr lang="en-US" dirty="0"/>
              <a:t> Holding GmbH. All rights reserved - </a:t>
            </a:r>
            <a:r>
              <a:rPr lang="en-US" dirty="0" err="1"/>
              <a:t>Tesedi</a:t>
            </a:r>
            <a:r>
              <a:rPr lang="en-US" dirty="0"/>
              <a:t>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</a:t>
            </a:r>
            <a:fld id="{54BC01D8-A1F4-4779-8C17-4FB17FB5FFA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3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5CB72-64C4-4575-9CB7-7019B92BBC08}" type="datetime3">
              <a:rPr lang="de-CH" smtClean="0"/>
              <a:pPr>
                <a:defRPr/>
              </a:pPr>
              <a:t>10/02/20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2016 </a:t>
            </a:r>
            <a:r>
              <a:rPr lang="en-US" dirty="0" err="1"/>
              <a:t>Tesedi</a:t>
            </a:r>
            <a:r>
              <a:rPr lang="en-US" dirty="0"/>
              <a:t> Holding GmbH. All rights reserved - Tesedi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</a:t>
            </a:r>
            <a:fld id="{327364E9-474D-4AC0-A8F7-22D3E226359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28625" y="114300"/>
            <a:ext cx="8231188" cy="1143000"/>
          </a:xfrm>
        </p:spPr>
        <p:txBody>
          <a:bodyPr/>
          <a:lstStyle/>
          <a:p>
            <a:r>
              <a:rPr lang="de-DE" dirty="0"/>
              <a:t>Titel durch Klicken einfügen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7623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64837-DB80-4BCE-B8E9-31C86F8F7368}" type="datetime3">
              <a:rPr lang="de-CH" smtClean="0"/>
              <a:pPr>
                <a:defRPr/>
              </a:pPr>
              <a:t>10/02/20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2016 </a:t>
            </a:r>
            <a:r>
              <a:rPr lang="en-US" dirty="0" err="1"/>
              <a:t>Tesedi</a:t>
            </a:r>
            <a:r>
              <a:rPr lang="en-US" dirty="0"/>
              <a:t> Holding GmbH. All rights reserved - Tesedi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</a:t>
            </a:r>
            <a:fld id="{A7E3635D-8ABB-483A-985F-78B04528D55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5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E858D-DAD2-48EE-B287-DEB145B68E31}" type="datetime3">
              <a:rPr lang="de-CH" smtClean="0"/>
              <a:pPr>
                <a:defRPr/>
              </a:pPr>
              <a:t>10/02/20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2016 </a:t>
            </a:r>
            <a:r>
              <a:rPr lang="en-US" dirty="0" err="1"/>
              <a:t>Tesedi</a:t>
            </a:r>
            <a:r>
              <a:rPr lang="en-US" dirty="0"/>
              <a:t> Holding GmbH. All rights reserved - Tesedi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</a:t>
            </a:r>
            <a:fld id="{0F62AD77-4DA8-48C4-896C-CC4B0D63E3D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28625" y="114300"/>
            <a:ext cx="8231188" cy="1143000"/>
          </a:xfrm>
        </p:spPr>
        <p:txBody>
          <a:bodyPr/>
          <a:lstStyle>
            <a:lvl1pPr>
              <a:defRPr lang="de-CH" sz="3200" dirty="0">
                <a:solidFill>
                  <a:srgbClr val="0A72B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57200" y="1363662"/>
            <a:ext cx="4040188" cy="7508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84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363662"/>
            <a:ext cx="4041775" cy="7508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84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328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5324475"/>
            <a:ext cx="5486400" cy="671513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de-DE" dirty="0"/>
              <a:t>Bildunterschrift durch Klicken bearbeiten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995988"/>
            <a:ext cx="5486400" cy="385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8EB09-4C8E-4F7C-8CD9-82B305B4974A}" type="datetime3">
              <a:rPr lang="de-CH" smtClean="0"/>
              <a:pPr>
                <a:defRPr/>
              </a:pPr>
              <a:t>10/02/20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2016 </a:t>
            </a:r>
            <a:r>
              <a:rPr lang="en-US" dirty="0" err="1"/>
              <a:t>Tesedi</a:t>
            </a:r>
            <a:r>
              <a:rPr lang="en-US" dirty="0"/>
              <a:t> Holding GmbH. All rights reserved - Tesedi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</a:t>
            </a:r>
            <a:fld id="{CAF60C4E-DB03-44F9-806C-F6059E280E6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260032" y="1175322"/>
            <a:ext cx="8883968" cy="186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342900"/>
            <a:ext cx="5486400" cy="49720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13268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28625" y="114300"/>
            <a:ext cx="8231188" cy="1143000"/>
          </a:xfrm>
        </p:spPr>
        <p:txBody>
          <a:bodyPr/>
          <a:lstStyle/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00050" y="1447800"/>
            <a:ext cx="8272463" cy="5027613"/>
          </a:xfrm>
        </p:spPr>
        <p:txBody>
          <a:bodyPr/>
          <a:lstStyle/>
          <a:p>
            <a:pPr lvl="0"/>
            <a:endParaRPr lang="de-CH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7A7A0-45F7-4498-A408-D14745A92730}" type="datetime3">
              <a:rPr lang="de-CH" smtClean="0"/>
              <a:pPr>
                <a:defRPr/>
              </a:pPr>
              <a:t>10/02/20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2016 Tesedi </a:t>
            </a:r>
            <a:r>
              <a:rPr lang="en-US" dirty="0" err="1"/>
              <a:t>Schweiz</a:t>
            </a:r>
            <a:r>
              <a:rPr lang="en-US" dirty="0"/>
              <a:t> GmbH. All rights reserved - Tesedi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</a:t>
            </a:r>
            <a:fld id="{A1FB6FC6-F043-43F6-AD51-2D8CB6FD8C7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9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de-DE" sz="3200" dirty="0">
                <a:solidFill>
                  <a:srgbClr val="0A72B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de-DE" dirty="0"/>
              <a:t>Titel durch Klicken einfügen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1168400"/>
            <a:ext cx="252413" cy="5689600"/>
          </a:xfrm>
          <a:prstGeom prst="rect">
            <a:avLst/>
          </a:prstGeom>
          <a:solidFill>
            <a:srgbClr val="0A72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0" y="0"/>
            <a:ext cx="252413" cy="1250950"/>
          </a:xfrm>
          <a:prstGeom prst="rect">
            <a:avLst/>
          </a:prstGeom>
          <a:solidFill>
            <a:srgbClr val="3434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5663" y="6629400"/>
            <a:ext cx="14636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900">
                <a:solidFill>
                  <a:srgbClr val="848589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>
              <a:defRPr/>
            </a:pPr>
            <a:fld id="{E577F453-787F-4792-AA14-F9844823B3F3}" type="datetime3">
              <a:rPr lang="de-CH" smtClean="0"/>
              <a:pPr>
                <a:defRPr/>
              </a:pPr>
              <a:t>10/02/20</a:t>
            </a:fld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7913" y="6629400"/>
            <a:ext cx="54149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900">
                <a:solidFill>
                  <a:srgbClr val="848589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>
              <a:defRPr/>
            </a:pPr>
            <a:r>
              <a:rPr lang="en-US" dirty="0"/>
              <a:t>Copyright © 2016 </a:t>
            </a:r>
            <a:r>
              <a:rPr lang="en-US" dirty="0" err="1"/>
              <a:t>Tesedi</a:t>
            </a:r>
            <a:r>
              <a:rPr lang="en-US" dirty="0"/>
              <a:t> Holding GmbH. All rights reserved - Tesedi confidential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0350" y="6629400"/>
            <a:ext cx="541338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900">
                <a:solidFill>
                  <a:srgbClr val="848589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>
              <a:defRPr/>
            </a:pPr>
            <a:r>
              <a:rPr lang="en-US" dirty="0"/>
              <a:t>p</a:t>
            </a:r>
            <a:fld id="{69350A27-FF50-464A-BFC3-E7299DC249BB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31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2057" name="Line 14"/>
          <p:cNvSpPr>
            <a:spLocks noChangeShapeType="1"/>
          </p:cNvSpPr>
          <p:nvPr/>
        </p:nvSpPr>
        <p:spPr bwMode="auto">
          <a:xfrm>
            <a:off x="241300" y="1246188"/>
            <a:ext cx="8902700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2058" name="Line 15"/>
          <p:cNvSpPr>
            <a:spLocks noChangeShapeType="1"/>
          </p:cNvSpPr>
          <p:nvPr/>
        </p:nvSpPr>
        <p:spPr bwMode="auto">
          <a:xfrm>
            <a:off x="250825" y="6478588"/>
            <a:ext cx="8902700" cy="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848" y="6511859"/>
            <a:ext cx="1150885" cy="327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9" r:id="rId2"/>
    <p:sldLayoutId id="2147483738" r:id="rId3"/>
    <p:sldLayoutId id="2147483740" r:id="rId4"/>
    <p:sldLayoutId id="2147483744" r:id="rId5"/>
    <p:sldLayoutId id="2147483745" r:id="rId6"/>
    <p:sldLayoutId id="2147483748" r:id="rId7"/>
    <p:sldLayoutId id="2147483750" r:id="rId8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A72B5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10000"/>
        </a:spcAft>
        <a:buClr>
          <a:srgbClr val="B2B3B5"/>
        </a:buClr>
        <a:buSzPct val="75000"/>
        <a:buChar char="•"/>
        <a:defRPr sz="18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marL="5715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Arial" charset="0"/>
        <a:buChar char="−"/>
        <a:defRPr sz="18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9144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18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12573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Arial" charset="0"/>
        <a:buChar char="−"/>
        <a:defRPr sz="18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16002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18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20574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625" y="27210"/>
            <a:ext cx="8231188" cy="1143000"/>
          </a:xfrm>
        </p:spPr>
        <p:txBody>
          <a:bodyPr/>
          <a:lstStyle/>
          <a:p>
            <a:r>
              <a:rPr lang="en-US" sz="2800" dirty="0"/>
              <a:t>Annuity Management Gruppe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5CB72-64C4-4575-9CB7-7019B92BBC08}" type="datetime3">
              <a:rPr lang="en-US" smtClean="0"/>
              <a:pPr>
                <a:defRPr/>
              </a:pPr>
              <a:t>10 February 2020</a:t>
            </a:fld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</a:t>
            </a:r>
            <a:fld id="{327364E9-474D-4AC0-A8F7-22D3E226359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520812" y="1377754"/>
            <a:ext cx="3911078" cy="955828"/>
            <a:chOff x="520812" y="1769632"/>
            <a:chExt cx="3911078" cy="955828"/>
          </a:xfrm>
        </p:grpSpPr>
        <p:sp>
          <p:nvSpPr>
            <p:cNvPr id="15" name="Rechteck 14"/>
            <p:cNvSpPr/>
            <p:nvPr/>
          </p:nvSpPr>
          <p:spPr bwMode="auto">
            <a:xfrm>
              <a:off x="520813" y="1769632"/>
              <a:ext cx="3911077" cy="955828"/>
            </a:xfrm>
            <a:prstGeom prst="rect">
              <a:avLst/>
            </a:prstGeom>
            <a:gradFill flip="none" rotWithShape="1">
              <a:gsLst>
                <a:gs pos="0">
                  <a:srgbClr val="0A72B5">
                    <a:tint val="66000"/>
                    <a:satMod val="160000"/>
                  </a:srgbClr>
                </a:gs>
                <a:gs pos="50000">
                  <a:srgbClr val="0A72B5">
                    <a:tint val="44500"/>
                    <a:satMod val="160000"/>
                  </a:srgbClr>
                </a:gs>
                <a:gs pos="100000">
                  <a:srgbClr val="0A72B5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82D2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23900" marR="0" indent="-381000" algn="l" defTabSz="91440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10000"/>
                </a:spcAft>
                <a:buClr>
                  <a:srgbClr val="B2B3B5"/>
                </a:buClr>
                <a:buSzTx/>
                <a:buFontTx/>
                <a:buAutoNum type="arabicPeriod"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20812" y="1769632"/>
              <a:ext cx="3911077" cy="785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1600" b="1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Mission:</a:t>
              </a:r>
            </a:p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Experten steigern den Serviceertrag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520813" y="2506206"/>
            <a:ext cx="3911077" cy="955828"/>
            <a:chOff x="520813" y="2871942"/>
            <a:chExt cx="3911077" cy="955828"/>
          </a:xfrm>
        </p:grpSpPr>
        <p:sp>
          <p:nvSpPr>
            <p:cNvPr id="24" name="Rechteck 23"/>
            <p:cNvSpPr/>
            <p:nvPr/>
          </p:nvSpPr>
          <p:spPr bwMode="auto">
            <a:xfrm>
              <a:off x="520813" y="2871942"/>
              <a:ext cx="3911077" cy="955828"/>
            </a:xfrm>
            <a:prstGeom prst="rect">
              <a:avLst/>
            </a:prstGeom>
            <a:gradFill flip="none" rotWithShape="1">
              <a:gsLst>
                <a:gs pos="0">
                  <a:srgbClr val="0A72B5">
                    <a:tint val="66000"/>
                    <a:satMod val="160000"/>
                  </a:srgbClr>
                </a:gs>
                <a:gs pos="50000">
                  <a:srgbClr val="0A72B5">
                    <a:tint val="44500"/>
                    <a:satMod val="160000"/>
                  </a:srgbClr>
                </a:gs>
                <a:gs pos="100000">
                  <a:srgbClr val="0A72B5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82D2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23900" marR="0" indent="-381000" algn="l" defTabSz="91440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10000"/>
                </a:spcAft>
                <a:buClr>
                  <a:srgbClr val="B2B3B5"/>
                </a:buClr>
                <a:buSzTx/>
                <a:buFontTx/>
                <a:buAutoNum type="arabicPeriod"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20813" y="2871942"/>
              <a:ext cx="3911077" cy="785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Vision:</a:t>
              </a:r>
            </a:p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Erfassung</a:t>
              </a:r>
              <a:r>
                <a: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 der Service Revenue Economy</a:t>
              </a:r>
              <a:endPara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20813" y="3681487"/>
            <a:ext cx="3911077" cy="1230592"/>
            <a:chOff x="520813" y="3963900"/>
            <a:chExt cx="3911077" cy="955828"/>
          </a:xfrm>
        </p:grpSpPr>
        <p:sp>
          <p:nvSpPr>
            <p:cNvPr id="25" name="Rechteck 24"/>
            <p:cNvSpPr/>
            <p:nvPr/>
          </p:nvSpPr>
          <p:spPr bwMode="auto">
            <a:xfrm>
              <a:off x="520813" y="3963900"/>
              <a:ext cx="3911077" cy="955828"/>
            </a:xfrm>
            <a:prstGeom prst="rect">
              <a:avLst/>
            </a:prstGeom>
            <a:gradFill flip="none" rotWithShape="1">
              <a:gsLst>
                <a:gs pos="0">
                  <a:srgbClr val="0A72B5">
                    <a:tint val="66000"/>
                    <a:satMod val="160000"/>
                  </a:srgbClr>
                </a:gs>
                <a:gs pos="50000">
                  <a:srgbClr val="0A72B5">
                    <a:tint val="44500"/>
                    <a:satMod val="160000"/>
                  </a:srgbClr>
                </a:gs>
                <a:gs pos="100000">
                  <a:srgbClr val="0A72B5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82D2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23900" marR="0" indent="-381000" algn="l" defTabSz="91440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10000"/>
                </a:spcAft>
                <a:buClr>
                  <a:srgbClr val="B2B3B5"/>
                </a:buClr>
                <a:buSzTx/>
                <a:buFontTx/>
                <a:buAutoNum type="arabicPeriod"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20813" y="3963900"/>
              <a:ext cx="3911077" cy="896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1600" b="1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Werte:</a:t>
              </a:r>
            </a:p>
            <a:p>
              <a:pPr marL="285750" indent="-28575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CH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Vertrauen &amp; Integrität; Humor &amp; Demut</a:t>
              </a:r>
            </a:p>
            <a:p>
              <a:pPr marL="285750" indent="-28575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CH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Einfachheit; Streben nach </a:t>
              </a:r>
              <a:r>
                <a:rPr lang="de-CH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Exzelenz</a:t>
              </a:r>
              <a:r>
                <a:rPr lang="de-CH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highlight>
                    <a:srgbClr val="FFFF00"/>
                  </a:highligh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 </a:t>
              </a:r>
            </a:p>
            <a:p>
              <a:pPr marL="285750" indent="-28575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CH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Teamdenken (Klassenlose Gesellschaft); 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520813" y="5154988"/>
            <a:ext cx="3911077" cy="955828"/>
            <a:chOff x="520813" y="5154988"/>
            <a:chExt cx="3911077" cy="955828"/>
          </a:xfrm>
        </p:grpSpPr>
        <p:sp>
          <p:nvSpPr>
            <p:cNvPr id="26" name="Rechteck 25"/>
            <p:cNvSpPr/>
            <p:nvPr/>
          </p:nvSpPr>
          <p:spPr bwMode="auto">
            <a:xfrm>
              <a:off x="520813" y="5154988"/>
              <a:ext cx="3911077" cy="955828"/>
            </a:xfrm>
            <a:prstGeom prst="rect">
              <a:avLst/>
            </a:prstGeom>
            <a:gradFill flip="none" rotWithShape="1">
              <a:gsLst>
                <a:gs pos="0">
                  <a:srgbClr val="0A72B5">
                    <a:tint val="66000"/>
                    <a:satMod val="160000"/>
                  </a:srgbClr>
                </a:gs>
                <a:gs pos="50000">
                  <a:srgbClr val="0A72B5">
                    <a:tint val="44500"/>
                    <a:satMod val="160000"/>
                  </a:srgbClr>
                </a:gs>
                <a:gs pos="100000">
                  <a:srgbClr val="0A72B5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82D2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23900" marR="0" indent="-381000" algn="l" defTabSz="91440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10000"/>
                </a:spcAft>
                <a:buClr>
                  <a:srgbClr val="B2B3B5"/>
                </a:buClr>
                <a:buSzTx/>
                <a:buFontTx/>
                <a:buAutoNum type="arabicPeriod"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 Bk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520813" y="5154988"/>
              <a:ext cx="3724479" cy="785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dirty="0" err="1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Prinzipien</a:t>
              </a:r>
              <a:r>
                <a:rPr lang="en-US" sz="1600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:</a:t>
              </a:r>
            </a:p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Think 80/20 – ACT 30/30 –  Live 90/10</a:t>
              </a:r>
            </a:p>
          </p:txBody>
        </p:sp>
      </p:grpSp>
      <p:sp>
        <p:nvSpPr>
          <p:cNvPr id="28" name="Gleichschenkliges Dreieck 27"/>
          <p:cNvSpPr/>
          <p:nvPr/>
        </p:nvSpPr>
        <p:spPr bwMode="auto">
          <a:xfrm rot="5400000">
            <a:off x="2733031" y="3704212"/>
            <a:ext cx="4341182" cy="448321"/>
          </a:xfrm>
          <a:prstGeom prst="triangle">
            <a:avLst/>
          </a:prstGeom>
          <a:gradFill flip="none" rotWithShape="1">
            <a:gsLst>
              <a:gs pos="0">
                <a:srgbClr val="0A72B5">
                  <a:tint val="66000"/>
                  <a:satMod val="160000"/>
                </a:srgbClr>
              </a:gs>
              <a:gs pos="50000">
                <a:srgbClr val="0A72B5">
                  <a:tint val="44500"/>
                  <a:satMod val="160000"/>
                </a:srgbClr>
              </a:gs>
              <a:gs pos="100000">
                <a:srgbClr val="0A72B5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96024" y="589632"/>
            <a:ext cx="8904729" cy="623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Mission, Vision, </a:t>
            </a:r>
            <a:r>
              <a:rPr lang="en-US" alt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Werte</a:t>
            </a:r>
            <a:r>
              <a:rPr lang="en-US" alt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&amp; </a:t>
            </a:r>
            <a:r>
              <a:rPr lang="en-US" alt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Prinzipien</a:t>
            </a:r>
            <a:endParaRPr lang="en-US" altLang="de-DE" sz="2400" i="1" dirty="0">
              <a:solidFill>
                <a:schemeClr val="tx1">
                  <a:lumMod val="95000"/>
                  <a:lumOff val="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262" y="2600629"/>
            <a:ext cx="3503958" cy="2161716"/>
          </a:xfrm>
          <a:prstGeom prst="rect">
            <a:avLst/>
          </a:prstGeom>
        </p:spPr>
      </p:pic>
      <p:sp>
        <p:nvSpPr>
          <p:cNvPr id="23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2347913" y="6629400"/>
            <a:ext cx="5414962" cy="219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2018 Annuity Management AG. All rights reserved – AMAG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9374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rafik 36" descr="11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43977"/>
            <a:ext cx="9144000" cy="53140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625" y="18501"/>
            <a:ext cx="8231188" cy="1143000"/>
          </a:xfrm>
        </p:spPr>
        <p:txBody>
          <a:bodyPr/>
          <a:lstStyle/>
          <a:p>
            <a:r>
              <a:rPr lang="en-US" sz="2800" dirty="0"/>
              <a:t>Annuity Management Gruppe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855663" y="6629400"/>
            <a:ext cx="1463675" cy="219075"/>
          </a:xfrm>
        </p:spPr>
        <p:txBody>
          <a:bodyPr/>
          <a:lstStyle/>
          <a:p>
            <a:pPr>
              <a:defRPr/>
            </a:pPr>
            <a:fld id="{E825CB72-64C4-4575-9CB7-7019B92BBC08}" type="datetime3">
              <a:rPr lang="en-US" smtClean="0"/>
              <a:pPr>
                <a:defRPr/>
              </a:pPr>
              <a:t>10 February 2020</a:t>
            </a:fld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260350" y="6629400"/>
            <a:ext cx="541338" cy="219075"/>
          </a:xfrm>
        </p:spPr>
        <p:txBody>
          <a:bodyPr/>
          <a:lstStyle/>
          <a:p>
            <a:pPr>
              <a:defRPr/>
            </a:pPr>
            <a:r>
              <a:rPr lang="en-US" dirty="0"/>
              <a:t>p</a:t>
            </a:r>
            <a:fld id="{327364E9-474D-4AC0-A8F7-22D3E22635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9" name="Rechteck 28"/>
          <p:cNvSpPr/>
          <p:nvPr/>
        </p:nvSpPr>
        <p:spPr>
          <a:xfrm>
            <a:off x="396025" y="589632"/>
            <a:ext cx="7386484" cy="635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de-DE" sz="2400" i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Tätigkeitsprinzipien</a:t>
            </a:r>
            <a:endParaRPr lang="en-US" altLang="de-DE" sz="2400" i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526733" y="1636461"/>
            <a:ext cx="2367388" cy="1506234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82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26733" y="1636461"/>
            <a:ext cx="2368867" cy="126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6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Think 80/20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Konzentration </a:t>
            </a:r>
            <a:r>
              <a:rPr lang="de-CH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aufs Wesentliche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7675" algn="l"/>
              </a:tabLst>
            </a:pPr>
            <a:r>
              <a:rPr lang="de-CH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</a:t>
            </a:r>
            <a:r>
              <a:rPr lang="de-CH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20% haben 80% Effekt</a:t>
            </a:r>
          </a:p>
        </p:txBody>
      </p:sp>
      <p:sp>
        <p:nvSpPr>
          <p:cNvPr id="30" name="Pfeil nach rechts 29"/>
          <p:cNvSpPr/>
          <p:nvPr/>
        </p:nvSpPr>
        <p:spPr bwMode="auto">
          <a:xfrm>
            <a:off x="656948" y="2647998"/>
            <a:ext cx="322611" cy="159798"/>
          </a:xfrm>
          <a:prstGeom prst="rightArrow">
            <a:avLst/>
          </a:prstGeom>
          <a:solidFill>
            <a:srgbClr val="0A72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3254848" y="1637936"/>
            <a:ext cx="2499775" cy="15136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242656" y="1637936"/>
            <a:ext cx="2609504" cy="148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6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Act 30/30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Reduktion</a:t>
            </a:r>
            <a:r>
              <a:rPr lang="de-CH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von Unnützem wo möglich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7675" algn="l"/>
              </a:tabLst>
            </a:pPr>
            <a:r>
              <a:rPr lang="de-CH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</a:t>
            </a:r>
            <a:r>
              <a:rPr lang="de-CH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30% weniger Überfluss = 30% mehr Durchsatz</a:t>
            </a:r>
          </a:p>
        </p:txBody>
      </p:sp>
      <p:sp>
        <p:nvSpPr>
          <p:cNvPr id="33" name="Pfeil nach rechts 32"/>
          <p:cNvSpPr/>
          <p:nvPr/>
        </p:nvSpPr>
        <p:spPr bwMode="auto">
          <a:xfrm>
            <a:off x="3446024" y="2638135"/>
            <a:ext cx="322611" cy="159798"/>
          </a:xfrm>
          <a:prstGeom prst="rightArrow">
            <a:avLst/>
          </a:prstGeom>
          <a:solidFill>
            <a:srgbClr val="0A72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6201043" y="1637935"/>
            <a:ext cx="2367388" cy="1540271"/>
          </a:xfrm>
          <a:prstGeom prst="rect">
            <a:avLst/>
          </a:prstGeom>
          <a:gradFill flip="none" rotWithShape="1">
            <a:gsLst>
              <a:gs pos="0">
                <a:srgbClr val="A8BCBC">
                  <a:tint val="66000"/>
                  <a:satMod val="160000"/>
                </a:srgbClr>
              </a:gs>
              <a:gs pos="50000">
                <a:srgbClr val="A8BCBC">
                  <a:tint val="44500"/>
                  <a:satMod val="160000"/>
                </a:srgbClr>
              </a:gs>
              <a:gs pos="100000">
                <a:srgbClr val="A8BCB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201043" y="1637935"/>
            <a:ext cx="2371457" cy="1205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6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Live 90/10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Für einander </a:t>
            </a:r>
            <a:r>
              <a:rPr lang="de-CH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Einstehen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7675" algn="l"/>
              </a:tabLst>
            </a:pPr>
            <a:r>
              <a:rPr lang="de-CH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10% </a:t>
            </a:r>
            <a:r>
              <a:rPr lang="de-CH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Kentniss</a:t>
            </a:r>
            <a:r>
              <a:rPr lang="de-CH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de-CH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de-CH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90% Verantwortung</a:t>
            </a:r>
          </a:p>
        </p:txBody>
      </p:sp>
      <p:sp>
        <p:nvSpPr>
          <p:cNvPr id="36" name="Pfeil nach rechts 35"/>
          <p:cNvSpPr/>
          <p:nvPr/>
        </p:nvSpPr>
        <p:spPr bwMode="auto">
          <a:xfrm>
            <a:off x="6331258" y="2673655"/>
            <a:ext cx="322611" cy="159798"/>
          </a:xfrm>
          <a:prstGeom prst="rightArrow">
            <a:avLst/>
          </a:prstGeom>
          <a:solidFill>
            <a:srgbClr val="0A72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23900" marR="0" indent="-381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B2B3B5"/>
              </a:buClr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Bk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2838327" y="4354674"/>
            <a:ext cx="3749837" cy="600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altLang="en-US" sz="1600" i="1">
                <a:solidFill>
                  <a:schemeClr val="bg2">
                    <a:lumMod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Experten steigern den Serviceertrag</a:t>
            </a:r>
          </a:p>
        </p:txBody>
      </p:sp>
      <p:pic>
        <p:nvPicPr>
          <p:cNvPr id="42" name="Grafik 41" descr="123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9732" y="4438095"/>
            <a:ext cx="4456590" cy="2419905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2564508" y="4928631"/>
            <a:ext cx="1396876" cy="472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Think 80/20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5105463" y="5845805"/>
            <a:ext cx="1396876" cy="472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Act 30/30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2838327" y="5969814"/>
            <a:ext cx="1396876" cy="472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Live 90/10</a:t>
            </a:r>
          </a:p>
        </p:txBody>
      </p:sp>
      <p:sp>
        <p:nvSpPr>
          <p:cNvPr id="2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2347913" y="6629400"/>
            <a:ext cx="5414962" cy="219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2018 Annuity Management AG. All rights reserved – AMAG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3413042"/>
      </p:ext>
    </p:extLst>
  </p:cSld>
  <p:clrMapOvr>
    <a:masterClrMapping/>
  </p:clrMapOvr>
</p:sld>
</file>

<file path=ppt/theme/theme1.xml><?xml version="1.0" encoding="utf-8"?>
<a:theme xmlns:a="http://schemas.openxmlformats.org/drawingml/2006/main" name="Tesedi Powerpointvorlage in Blau 4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edi Powerpointvorlage in Blau 4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23900" marR="0" indent="-381000" algn="l" defTabSz="914400" rtl="0" eaLnBrk="1" fontAlgn="base" latinLnBrk="0" hangingPunct="1">
          <a:lnSpc>
            <a:spcPct val="90000"/>
          </a:lnSpc>
          <a:spcBef>
            <a:spcPct val="10000"/>
          </a:spcBef>
          <a:spcAft>
            <a:spcPct val="10000"/>
          </a:spcAft>
          <a:buClr>
            <a:srgbClr val="B2B3B5"/>
          </a:buClr>
          <a:buSzTx/>
          <a:buFontTx/>
          <a:buAutoNum type="arabicPeriod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23900" marR="0" indent="-381000" algn="l" defTabSz="914400" rtl="0" eaLnBrk="1" fontAlgn="base" latinLnBrk="0" hangingPunct="1">
          <a:lnSpc>
            <a:spcPct val="90000"/>
          </a:lnSpc>
          <a:spcBef>
            <a:spcPct val="10000"/>
          </a:spcBef>
          <a:spcAft>
            <a:spcPct val="10000"/>
          </a:spcAft>
          <a:buClr>
            <a:srgbClr val="B2B3B5"/>
          </a:buClr>
          <a:buSzTx/>
          <a:buFontTx/>
          <a:buAutoNum type="arabicPeriod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Tesedi Powerpointvorlage in Blau 4 1">
        <a:dk1>
          <a:srgbClr val="000000"/>
        </a:dk1>
        <a:lt1>
          <a:srgbClr val="FFFFFF"/>
        </a:lt1>
        <a:dk2>
          <a:srgbClr val="001D58"/>
        </a:dk2>
        <a:lt2>
          <a:srgbClr val="FFFFFF"/>
        </a:lt2>
        <a:accent1>
          <a:srgbClr val="0071B5"/>
        </a:accent1>
        <a:accent2>
          <a:srgbClr val="64B900"/>
        </a:accent2>
        <a:accent3>
          <a:srgbClr val="AAABB4"/>
        </a:accent3>
        <a:accent4>
          <a:srgbClr val="DADADA"/>
        </a:accent4>
        <a:accent5>
          <a:srgbClr val="AABBD7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edi Powerpointvorlage in Blau 4 2">
        <a:dk1>
          <a:srgbClr val="000000"/>
        </a:dk1>
        <a:lt1>
          <a:srgbClr val="FFFFFF"/>
        </a:lt1>
        <a:dk2>
          <a:srgbClr val="000000"/>
        </a:dk2>
        <a:lt2>
          <a:srgbClr val="AAABB0"/>
        </a:lt2>
        <a:accent1>
          <a:srgbClr val="0071B5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7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CBB19A6AE924C8CBDAD0B3FB173AB" ma:contentTypeVersion="13" ma:contentTypeDescription="Create a new document." ma:contentTypeScope="" ma:versionID="9d53d612107d23201cf57962289a0331">
  <xsd:schema xmlns:xsd="http://www.w3.org/2001/XMLSchema" xmlns:xs="http://www.w3.org/2001/XMLSchema" xmlns:p="http://schemas.microsoft.com/office/2006/metadata/properties" xmlns:ns3="26a4488c-4823-4b23-aa61-05d78079364f" xmlns:ns4="466c79e6-4981-41f7-be5e-5d20d21ac48b" targetNamespace="http://schemas.microsoft.com/office/2006/metadata/properties" ma:root="true" ma:fieldsID="607c0c6a74b57b157f3a96ad28c797b6" ns3:_="" ns4:_="">
    <xsd:import namespace="26a4488c-4823-4b23-aa61-05d78079364f"/>
    <xsd:import namespace="466c79e6-4981-41f7-be5e-5d20d21ac4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4488c-4823-4b23-aa61-05d780793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c79e6-4981-41f7-be5e-5d20d21ac4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0E34B4-B60D-4995-8A98-AF488FFD43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A33356-7EE0-42FE-88AB-630ABD909C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a4488c-4823-4b23-aa61-05d78079364f"/>
    <ds:schemaRef ds:uri="466c79e6-4981-41f7-be5e-5d20d21ac4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8703A3-759D-4CDF-BEFD-804EBEB25D4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26a4488c-4823-4b23-aa61-05d78079364f"/>
    <ds:schemaRef ds:uri="466c79e6-4981-41f7-be5e-5d20d21ac48b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Tesedi Powerpointvorlage in Blau 4</Template>
  <TotalTime>0</TotalTime>
  <Words>113</Words>
  <Application>Microsoft Office PowerPoint</Application>
  <PresentationFormat>Bildschirmpräsentation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Futura Bk</vt:lpstr>
      <vt:lpstr>Futura Hv</vt:lpstr>
      <vt:lpstr>Open Sans</vt:lpstr>
      <vt:lpstr>Tesedi Powerpointvorlage in Blau 4</vt:lpstr>
      <vt:lpstr>Annuity Management Gruppe </vt:lpstr>
      <vt:lpstr>Annuity Management Gruppe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Firmenprofil 12.04</dc:title>
  <dc:creator>Dervey</dc:creator>
  <cp:lastModifiedBy>Yves Schaltegger</cp:lastModifiedBy>
  <cp:revision>1318</cp:revision>
  <cp:lastPrinted>2016-07-04T11:54:02Z</cp:lastPrinted>
  <dcterms:created xsi:type="dcterms:W3CDTF">2004-12-16T09:55:22Z</dcterms:created>
  <dcterms:modified xsi:type="dcterms:W3CDTF">2020-02-10T13:09:45Z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0x010100C53CBB19A6AE924C8CBDAD0B3FB173AB</vt:lpwstr>
  </property>
</Properties>
</file>